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9"/>
  </p:notesMasterIdLst>
  <p:sldIdLst>
    <p:sldId id="256" r:id="rId2"/>
    <p:sldId id="257" r:id="rId3"/>
    <p:sldId id="302" r:id="rId4"/>
    <p:sldId id="260" r:id="rId5"/>
    <p:sldId id="301" r:id="rId6"/>
    <p:sldId id="258" r:id="rId7"/>
    <p:sldId id="263" r:id="rId8"/>
    <p:sldId id="259" r:id="rId9"/>
    <p:sldId id="261" r:id="rId10"/>
    <p:sldId id="305" r:id="rId11"/>
    <p:sldId id="289" r:id="rId12"/>
    <p:sldId id="298" r:id="rId13"/>
    <p:sldId id="291" r:id="rId14"/>
    <p:sldId id="297" r:id="rId15"/>
    <p:sldId id="290" r:id="rId16"/>
    <p:sldId id="293" r:id="rId17"/>
    <p:sldId id="278" r:id="rId18"/>
    <p:sldId id="296" r:id="rId19"/>
    <p:sldId id="280" r:id="rId20"/>
    <p:sldId id="288" r:id="rId21"/>
    <p:sldId id="299" r:id="rId22"/>
    <p:sldId id="303" r:id="rId23"/>
    <p:sldId id="304" r:id="rId24"/>
    <p:sldId id="273" r:id="rId25"/>
    <p:sldId id="276" r:id="rId26"/>
    <p:sldId id="277" r:id="rId27"/>
    <p:sldId id="30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027" autoAdjust="0"/>
  </p:normalViewPr>
  <p:slideViewPr>
    <p:cSldViewPr snapToGrid="0">
      <p:cViewPr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6682885739662"/>
          <c:y val="8.5905358675525692E-2"/>
          <c:w val="0.8985579339196621"/>
          <c:h val="0.78422940549769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Mês  1</c:v>
                </c:pt>
                <c:pt idx="1">
                  <c:v>Mês  2</c:v>
                </c:pt>
                <c:pt idx="2">
                  <c:v>Mês 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26.4</c:v>
                </c:pt>
                <c:pt idx="1">
                  <c:v>57.2</c:v>
                </c:pt>
                <c:pt idx="2">
                  <c:v>89.6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813568"/>
        <c:axId val="46816256"/>
      </c:barChart>
      <c:catAx>
        <c:axId val="468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16256"/>
        <c:crosses val="autoZero"/>
        <c:auto val="1"/>
        <c:lblAlgn val="ctr"/>
        <c:lblOffset val="100"/>
        <c:noMultiLvlLbl val="0"/>
      </c:catAx>
      <c:valAx>
        <c:axId val="468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24349437628251E-2"/>
          <c:y val="0.14408778468510403"/>
          <c:w val="0.92617568897637792"/>
          <c:h val="0.78422940549769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 2</c:v>
                </c:pt>
                <c:pt idx="2">
                  <c:v>Mês 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42</c:v>
                </c:pt>
                <c:pt idx="1">
                  <c:v>83</c:v>
                </c:pt>
                <c:pt idx="2">
                  <c:v>100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853504"/>
        <c:axId val="46868736"/>
      </c:barChart>
      <c:catAx>
        <c:axId val="468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68736"/>
        <c:crosses val="autoZero"/>
        <c:auto val="1"/>
        <c:lblAlgn val="ctr"/>
        <c:lblOffset val="100"/>
        <c:noMultiLvlLbl val="0"/>
      </c:catAx>
      <c:valAx>
        <c:axId val="46868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5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96371022081888E-2"/>
          <c:y val="2.0576102020396621E-2"/>
          <c:w val="0.92050362897791815"/>
          <c:h val="0.8804027120919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Mês  1</c:v>
                </c:pt>
                <c:pt idx="1">
                  <c:v>Mês  2</c:v>
                </c:pt>
                <c:pt idx="2">
                  <c:v>Mês 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90.6</c:v>
                </c:pt>
                <c:pt idx="1">
                  <c:v>94.3</c:v>
                </c:pt>
                <c:pt idx="2">
                  <c:v>97.2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214592"/>
        <c:axId val="47217280"/>
      </c:barChart>
      <c:catAx>
        <c:axId val="4721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17280"/>
        <c:crosses val="autoZero"/>
        <c:auto val="1"/>
        <c:lblAlgn val="ctr"/>
        <c:lblOffset val="100"/>
        <c:noMultiLvlLbl val="0"/>
      </c:catAx>
      <c:valAx>
        <c:axId val="472172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145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775055889669"/>
          <c:y val="3.7229738547874883E-2"/>
          <c:w val="0.89842249441103306"/>
          <c:h val="0.70935398268586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Mês  1</c:v>
                </c:pt>
                <c:pt idx="1">
                  <c:v>Mês  2</c:v>
                </c:pt>
                <c:pt idx="2">
                  <c:v>Mês 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88.1</c:v>
                </c:pt>
                <c:pt idx="1">
                  <c:v>95.2</c:v>
                </c:pt>
                <c:pt idx="2">
                  <c:v>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246336"/>
        <c:axId val="48199552"/>
      </c:barChart>
      <c:catAx>
        <c:axId val="4724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99552"/>
        <c:crosses val="autoZero"/>
        <c:auto val="1"/>
        <c:lblAlgn val="ctr"/>
        <c:lblOffset val="100"/>
        <c:noMultiLvlLbl val="0"/>
      </c:catAx>
      <c:valAx>
        <c:axId val="481995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463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AF00D-388B-4695-8E0F-C82C3F209009}" type="datetimeFigureOut">
              <a:rPr lang="es-ES_tradnl" smtClean="0"/>
              <a:t>29/03/2016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CD709-E9A2-4546-A6C8-9EF1EE0C3E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555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709-E9A2-4546-A6C8-9EF1EE0C3E04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340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709-E9A2-4546-A6C8-9EF1EE0C3E04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965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709-E9A2-4546-A6C8-9EF1EE0C3E04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50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6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7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6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5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17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45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8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11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2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EFFE53-7D49-4DBC-B6C6-4E64D2212B06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763" y="441426"/>
            <a:ext cx="1469820" cy="12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2941" y="531578"/>
            <a:ext cx="1701707" cy="11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46976" y="2885516"/>
            <a:ext cx="11053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Melhoria da atenção aos usuários com Hipertensão Arterial Sistêmica e/ou Diabetes Mellitus na UBS/ESF Alto São Severino, Caraúbas/RN</a:t>
            </a:r>
            <a:endParaRPr lang="es-ES_tradnl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40853" y="5099073"/>
            <a:ext cx="6131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Xiovery Hernandez Fleites 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 Fernanda de Oliveira </a:t>
            </a:r>
            <a:r>
              <a:rPr lang="pt-BR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Meller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2016</a:t>
            </a:r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920582" y="58107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- UNASUS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6429" y="118852"/>
            <a:ext cx="8911687" cy="125847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400" b="1" dirty="0" smtClean="0"/>
              <a:t>Objetivos Específicos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037" y="1463348"/>
            <a:ext cx="11066730" cy="4793072"/>
          </a:xfrm>
        </p:spPr>
        <p:txBody>
          <a:bodyPr>
            <a:normAutofit fontScale="92500"/>
          </a:bodyPr>
          <a:lstStyle/>
          <a:p>
            <a:endParaRPr lang="pt-BR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3000" dirty="0" smtClean="0"/>
              <a:t>Ampliar </a:t>
            </a:r>
            <a:r>
              <a:rPr lang="pt-BR" sz="3000" dirty="0"/>
              <a:t>a cobertura de hipertensos e diabéticos.</a:t>
            </a:r>
            <a:endParaRPr lang="es-ES_tradnl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000" dirty="0" smtClean="0"/>
              <a:t>Melhorar </a:t>
            </a:r>
            <a:r>
              <a:rPr lang="pt-BR" sz="3000" dirty="0"/>
              <a:t>a qualidade da atenção a hipertensos e/ou diabéticos.</a:t>
            </a:r>
            <a:endParaRPr lang="es-ES_tradnl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000" dirty="0" smtClean="0"/>
              <a:t>Melhorar </a:t>
            </a:r>
            <a:r>
              <a:rPr lang="pt-BR" sz="3000" dirty="0"/>
              <a:t>a adesão de hipertensos e/ou diabéticos ao </a:t>
            </a:r>
            <a:r>
              <a:rPr lang="pt-BR" sz="3000" dirty="0" smtClean="0"/>
              <a:t>programa.</a:t>
            </a:r>
            <a:endParaRPr lang="es-ES_tradnl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000" dirty="0" smtClean="0"/>
              <a:t>Melhorar </a:t>
            </a:r>
            <a:r>
              <a:rPr lang="pt-BR" sz="3000" dirty="0"/>
              <a:t>o registro das </a:t>
            </a:r>
            <a:r>
              <a:rPr lang="pt-BR" sz="3000" dirty="0" smtClean="0"/>
              <a:t>informações.</a:t>
            </a:r>
            <a:endParaRPr lang="es-ES_tradnl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000" dirty="0" smtClean="0"/>
              <a:t>Mapear </a:t>
            </a:r>
            <a:r>
              <a:rPr lang="pt-BR" sz="3000" dirty="0"/>
              <a:t>hipertensos e diabéticos de risco para doença cardiovascular.</a:t>
            </a:r>
            <a:endParaRPr lang="es-ES_tradnl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000" dirty="0" smtClean="0"/>
              <a:t>Promover </a:t>
            </a:r>
            <a:r>
              <a:rPr lang="pt-BR" sz="3000" dirty="0"/>
              <a:t>a saúde de hipertensos e diabéticos.</a:t>
            </a:r>
            <a:endParaRPr lang="es-ES_tradnl" sz="3000" dirty="0"/>
          </a:p>
          <a:p>
            <a:r>
              <a:rPr lang="pt-BR" sz="2800" dirty="0"/>
              <a:t> </a:t>
            </a:r>
            <a:endParaRPr lang="es-ES_tradnl" sz="2800" dirty="0"/>
          </a:p>
          <a:p>
            <a:endParaRPr lang="pt-BR" sz="2800" dirty="0" smtClean="0"/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08" y="4841544"/>
            <a:ext cx="2182345" cy="17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/>
              <a:t>METODOLOGIA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651" y="1656498"/>
            <a:ext cx="11213140" cy="423033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Uso do protocolo do MS para Atenção  </a:t>
            </a:r>
            <a:r>
              <a:rPr lang="pt-BR" sz="2800" dirty="0"/>
              <a:t>à HAS e ao </a:t>
            </a:r>
            <a:r>
              <a:rPr lang="pt-BR" sz="2800" dirty="0" smtClean="0"/>
              <a:t>DM; </a:t>
            </a:r>
          </a:p>
          <a:p>
            <a:r>
              <a:rPr lang="pt-BR" sz="2800" dirty="0" smtClean="0"/>
              <a:t>Capacitação da equipe;</a:t>
            </a:r>
          </a:p>
          <a:p>
            <a:r>
              <a:rPr lang="pt-BR" sz="2800" dirty="0" smtClean="0"/>
              <a:t>Reunião com a comunidade e a gestão para esclarecimentos sobre a intervenção;</a:t>
            </a:r>
          </a:p>
          <a:p>
            <a:r>
              <a:rPr lang="pt-BR" sz="2800" dirty="0" smtClean="0"/>
              <a:t>Atualização de registros;</a:t>
            </a:r>
          </a:p>
          <a:p>
            <a:r>
              <a:rPr lang="pt-BR" sz="2800" dirty="0" smtClean="0"/>
              <a:t>Realização das ações clínicas e coletivas de educação em saúde.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85" y="4764506"/>
            <a:ext cx="2280217" cy="19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de atendimento clínico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9" y="1940664"/>
            <a:ext cx="3507150" cy="35017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5733" y="2313813"/>
            <a:ext cx="4487779" cy="31635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46" y="1928130"/>
            <a:ext cx="3507150" cy="35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clínicas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1" y="1961148"/>
            <a:ext cx="4834689" cy="42511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79" y="1961148"/>
            <a:ext cx="4762500" cy="42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70592" cy="149961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Capacitação da equipe e reunião com gestor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36" y="2084832"/>
            <a:ext cx="4289659" cy="37986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78" y="2084832"/>
            <a:ext cx="4289659" cy="37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Ações de prevenção e promoção de saúde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33" y="2000609"/>
            <a:ext cx="4823219" cy="37544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56" y="2000609"/>
            <a:ext cx="4593897" cy="37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349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pic>
        <p:nvPicPr>
          <p:cNvPr id="5" name="Imagem 4" descr="planilha HAS E D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59" y="1173707"/>
            <a:ext cx="11177516" cy="544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ossacausa.com/wp-content/uploads/2014/02/8-rs-da-sustentabilidade-refletir-nossa-causa-arti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7"/>
          <a:stretch/>
        </p:blipFill>
        <p:spPr bwMode="auto">
          <a:xfrm>
            <a:off x="8166862" y="5659312"/>
            <a:ext cx="4025138" cy="1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8" y="588909"/>
            <a:ext cx="11204812" cy="15291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1. Ampliar a cobertura a hipertensos e/ou diabéticos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80% dos usuários hipertensos da área de abrangência no Programa de Atenção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Hipertensão Arterial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4211" y="2061646"/>
            <a:ext cx="5247249" cy="4614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 smtClean="0"/>
              <a:t>De 402 Hipertensos na área da abrangência foram cadastrados 360</a:t>
            </a:r>
            <a:r>
              <a:rPr lang="pt-BR" sz="2400" b="1" dirty="0"/>
              <a:t> </a:t>
            </a:r>
            <a:r>
              <a:rPr lang="pt-BR" sz="2400" b="1" dirty="0" smtClean="0"/>
              <a:t>Hipertensos nos três meses da intervenção, superando a meta estabelecida de 80%.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dirty="0" smtClean="0"/>
              <a:t>(106 Hipertensos (26,4%) no </a:t>
            </a:r>
            <a:r>
              <a:rPr lang="pt-BR" sz="2400" dirty="0"/>
              <a:t>primeiro mês, </a:t>
            </a:r>
            <a:r>
              <a:rPr lang="pt-BR" sz="2400" dirty="0" smtClean="0"/>
              <a:t>230 (57,2%) </a:t>
            </a:r>
            <a:r>
              <a:rPr lang="pt-BR" sz="2400" dirty="0"/>
              <a:t>no segundo e </a:t>
            </a:r>
            <a:r>
              <a:rPr lang="pt-BR" sz="2400" dirty="0" smtClean="0"/>
              <a:t>360 (89,6%) </a:t>
            </a:r>
            <a:r>
              <a:rPr lang="pt-BR" sz="2400" dirty="0"/>
              <a:t>no terceiro </a:t>
            </a:r>
            <a:r>
              <a:rPr lang="pt-BR" sz="2400" dirty="0" smtClean="0"/>
              <a:t>mês)</a:t>
            </a:r>
            <a:endParaRPr lang="pt-BR" sz="2400" b="1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491175" y="6552741"/>
            <a:ext cx="176361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81478482"/>
              </p:ext>
            </p:extLst>
          </p:nvPr>
        </p:nvGraphicFramePr>
        <p:xfrm>
          <a:off x="5986464" y="2008874"/>
          <a:ext cx="5586838" cy="422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7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592" y="571569"/>
            <a:ext cx="11040495" cy="1499616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Objetivo 1. Ampliar a cobertura a hipertensos e/ou diabéticos</a:t>
            </a:r>
            <a:r>
              <a:rPr lang="es-ES_tradnl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s-ES_tradnl" sz="24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s-ES_tradnl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s-ES_tradnl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s-ES_tradnl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meta: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Cadastrar </a:t>
            </a:r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80% dos usuários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Diabéticos </a:t>
            </a:r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da área de abrangência no Programa de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Atenção </a:t>
            </a:r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à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Diabetes Mellitus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9127" y="2299646"/>
            <a:ext cx="5115386" cy="4346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 smtClean="0"/>
              <a:t>De 100 Diabéticos </a:t>
            </a:r>
            <a:r>
              <a:rPr lang="pt-BR" sz="2400" b="1" dirty="0"/>
              <a:t>na área </a:t>
            </a:r>
            <a:r>
              <a:rPr lang="pt-BR" sz="2400" b="1" dirty="0" smtClean="0"/>
              <a:t>da abrangência </a:t>
            </a:r>
            <a:r>
              <a:rPr lang="pt-BR" sz="2400" b="1" dirty="0"/>
              <a:t>foram cadastrados </a:t>
            </a:r>
            <a:r>
              <a:rPr lang="pt-BR" sz="2400" b="1" dirty="0" smtClean="0"/>
              <a:t>100 Diabéticos  </a:t>
            </a:r>
            <a:r>
              <a:rPr lang="pt-BR" sz="2400" b="1" dirty="0"/>
              <a:t>nos três meses da intervenção, superando a meta estabelecida de 80%.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dirty="0" smtClean="0"/>
              <a:t>(42 Diabéticos (42%) no </a:t>
            </a:r>
            <a:r>
              <a:rPr lang="pt-BR" sz="2400" dirty="0"/>
              <a:t>primeiro mês, </a:t>
            </a:r>
            <a:r>
              <a:rPr lang="pt-BR" sz="2400" dirty="0" smtClean="0"/>
              <a:t>83 (83%) </a:t>
            </a:r>
            <a:r>
              <a:rPr lang="pt-BR" sz="2400" dirty="0"/>
              <a:t>no segundo e </a:t>
            </a:r>
            <a:r>
              <a:rPr lang="pt-BR" sz="2400" dirty="0" smtClean="0"/>
              <a:t>100 (100%) </a:t>
            </a:r>
            <a:r>
              <a:rPr lang="pt-BR" sz="2400" dirty="0"/>
              <a:t>no terceiro mês)</a:t>
            </a:r>
            <a:endParaRPr lang="pt-BR" sz="2400" b="1" dirty="0"/>
          </a:p>
          <a:p>
            <a:pPr algn="just"/>
            <a:endParaRPr lang="pt-BR" sz="28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89324670"/>
              </p:ext>
            </p:extLst>
          </p:nvPr>
        </p:nvGraphicFramePr>
        <p:xfrm>
          <a:off x="5786650" y="1965278"/>
          <a:ext cx="5868538" cy="468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95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104" y="179400"/>
            <a:ext cx="11122925" cy="14996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Objetivo 2. Melhorar a qualidade da atenção a hipertensos e/ou diabéticos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 smtClean="0"/>
              <a:t>META: </a:t>
            </a:r>
            <a:r>
              <a:rPr lang="pt-BR" sz="2400" dirty="0" smtClean="0"/>
              <a:t>Garantir </a:t>
            </a:r>
            <a:r>
              <a:rPr lang="pt-BR" sz="2400" dirty="0"/>
              <a:t>a 100% dos hipertensos a realização de exames complementares em dia de acordo com o protocolo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80729"/>
              </p:ext>
            </p:extLst>
          </p:nvPr>
        </p:nvGraphicFramePr>
        <p:xfrm>
          <a:off x="5629275" y="1943100"/>
          <a:ext cx="6243637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86055" y="3015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9831" y="2138617"/>
            <a:ext cx="4896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De 360 </a:t>
            </a:r>
            <a:r>
              <a:rPr lang="pt-BR" sz="2400" b="1" dirty="0" smtClean="0"/>
              <a:t>Hipertensos atendidos realizaram exames complementares </a:t>
            </a:r>
            <a:r>
              <a:rPr lang="pt-BR" sz="2400" b="1" dirty="0"/>
              <a:t>350 Hipertensos nos três meses da intervenção, significando o 97,2 %.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dirty="0"/>
              <a:t>(96 Hipertensos (90,6%) </a:t>
            </a:r>
            <a:r>
              <a:rPr lang="pt-BR" sz="2400" dirty="0" smtClean="0"/>
              <a:t>no </a:t>
            </a:r>
            <a:r>
              <a:rPr lang="pt-BR" sz="2400" dirty="0"/>
              <a:t>primeiro mês, 217 (94,3%) no segundo e 350 </a:t>
            </a:r>
            <a:r>
              <a:rPr lang="pt-BR" sz="2400" dirty="0" smtClean="0"/>
              <a:t>(97,2</a:t>
            </a:r>
            <a:r>
              <a:rPr lang="pt-BR" sz="2400" dirty="0"/>
              <a:t>%) no terceiro mês)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410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449" y="1862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400" y="975165"/>
            <a:ext cx="10731536" cy="2010588"/>
          </a:xfrm>
        </p:spPr>
        <p:txBody>
          <a:bodyPr>
            <a:noAutofit/>
          </a:bodyPr>
          <a:lstStyle/>
          <a:p>
            <a:pPr lvl="3" algn="just">
              <a:lnSpc>
                <a:spcPct val="150000"/>
              </a:lnSpc>
            </a:pPr>
            <a:r>
              <a:rPr lang="pt-BR" sz="2600" dirty="0" smtClean="0"/>
              <a:t> As </a:t>
            </a:r>
            <a:r>
              <a:rPr lang="pt-BR" sz="2600" dirty="0"/>
              <a:t>doenças crônico-degenerativas têm assumido importância cada vez maior no elenco de ações programáticas típicas da ação básica em função da modificação da pirâmide populacional e do estilo de vida que levam estas doenças a condições epidêmicas na população brasileira. A HAS e o DM representam dois dos principais fatores de risco, contribuindo decisivamente para o agravamento deste cenário </a:t>
            </a:r>
            <a:r>
              <a:rPr lang="pt-BR" sz="2600" dirty="0" smtClean="0"/>
              <a:t> </a:t>
            </a:r>
            <a:r>
              <a:rPr lang="pt-BR" sz="2600" dirty="0"/>
              <a:t>nível nacional.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3568" y="2651142"/>
            <a:ext cx="9485376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0" algn="just">
              <a:lnSpc>
                <a:spcPct val="150000"/>
              </a:lnSpc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3" y="4664712"/>
            <a:ext cx="2304672" cy="19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317" y="233523"/>
            <a:ext cx="11388952" cy="175002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Objetivo 2. Melhorar a qualidade da atenção a hipertensos e/ou diabéticos</a:t>
            </a:r>
            <a:r>
              <a:rPr lang="es-ES_tradnl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s-ES_tradnl" sz="24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s-ES_tradnl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s-ES_tradnl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s-ES_tradnl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meta: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Garantir </a:t>
            </a:r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a 100% dos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Diabéticos </a:t>
            </a:r>
            <a:r>
              <a:rPr lang="pt-BR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a realização de exames complementares em dia de acordo </a:t>
            </a:r>
            <a:r>
              <a:rPr lang="pt-BR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 O PROTOCOLO</a:t>
            </a:r>
            <a:endParaRPr lang="pt-BR" sz="24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292283"/>
              </p:ext>
            </p:extLst>
          </p:nvPr>
        </p:nvGraphicFramePr>
        <p:xfrm>
          <a:off x="5806953" y="1983545"/>
          <a:ext cx="5925502" cy="468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68812" y="2518117"/>
            <a:ext cx="4994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De </a:t>
            </a:r>
            <a:r>
              <a:rPr lang="pt-BR" sz="2400" b="1" dirty="0" smtClean="0"/>
              <a:t>100 Diabéticos atendidos </a:t>
            </a:r>
            <a:r>
              <a:rPr lang="pt-BR" sz="2400" b="1" dirty="0"/>
              <a:t>realizaram exames complementares </a:t>
            </a:r>
            <a:r>
              <a:rPr lang="pt-BR" sz="2400" b="1" dirty="0" smtClean="0"/>
              <a:t>96 Diabéticos </a:t>
            </a:r>
            <a:r>
              <a:rPr lang="pt-BR" sz="2400" b="1" dirty="0"/>
              <a:t>nos três meses da intervenção, significando o </a:t>
            </a:r>
            <a:r>
              <a:rPr lang="pt-BR" sz="2400" b="1" dirty="0" smtClean="0"/>
              <a:t>96%.</a:t>
            </a:r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dirty="0" smtClean="0"/>
              <a:t>(37 Diabéticos (88,1%) </a:t>
            </a:r>
            <a:r>
              <a:rPr lang="pt-BR" sz="2400" dirty="0"/>
              <a:t>foram no primeiro mês, </a:t>
            </a:r>
            <a:r>
              <a:rPr lang="pt-BR" sz="2400" dirty="0" smtClean="0"/>
              <a:t>79 </a:t>
            </a:r>
            <a:r>
              <a:rPr lang="pt-BR" sz="2400" dirty="0"/>
              <a:t>(</a:t>
            </a:r>
            <a:r>
              <a:rPr lang="pt-BR" sz="2400" dirty="0" smtClean="0"/>
              <a:t>95,2%) </a:t>
            </a:r>
            <a:r>
              <a:rPr lang="pt-BR" sz="2400" dirty="0"/>
              <a:t>no segundo e </a:t>
            </a:r>
            <a:r>
              <a:rPr lang="pt-BR" sz="2400" dirty="0" smtClean="0"/>
              <a:t>96 (96%) </a:t>
            </a:r>
            <a:r>
              <a:rPr lang="pt-BR" sz="2400" dirty="0"/>
              <a:t>no terceiro mês)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7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9" y="142763"/>
            <a:ext cx="11177516" cy="12753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Indicadores de qualidade que alcançaram 100% nos 3 meses da intervenção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7833" y="1335505"/>
            <a:ext cx="11129210" cy="53540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600" b="1" dirty="0" smtClean="0"/>
              <a:t>Objetivo </a:t>
            </a:r>
            <a:r>
              <a:rPr lang="pt-BR" sz="2600" b="1" dirty="0"/>
              <a:t>2. Melhorar a qualidade da atenção a hipertensos e/ou </a:t>
            </a:r>
            <a:r>
              <a:rPr lang="pt-BR" sz="2600" b="1" dirty="0" smtClean="0"/>
              <a:t>diabéticos</a:t>
            </a:r>
          </a:p>
          <a:p>
            <a:pPr marL="0" indent="0">
              <a:buNone/>
            </a:pPr>
            <a:endParaRPr lang="es-ES_tradnl" sz="26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/>
              <a:t>Realizar </a:t>
            </a:r>
            <a:r>
              <a:rPr lang="pt-BR" sz="2400" dirty="0"/>
              <a:t>exame clínico apropriado em 100% dos </a:t>
            </a:r>
            <a:r>
              <a:rPr lang="pt-BR" sz="2400" dirty="0" smtClean="0"/>
              <a:t>hipertensos e diabéticos.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/>
              <a:t>Realizar </a:t>
            </a:r>
            <a:r>
              <a:rPr lang="pt-BR" sz="2400" dirty="0"/>
              <a:t>exame dos pés em 100% das pessoas com diabetes a cada 03 meses (com palpação dos pulsos tibial posterior e pedioso e medida da sensibilidade</a:t>
            </a:r>
            <a:r>
              <a:rPr lang="pt-BR" sz="2400" dirty="0" smtClean="0"/>
              <a:t>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/>
              <a:t>Priorizar </a:t>
            </a:r>
            <a:r>
              <a:rPr lang="pt-BR" sz="2400" dirty="0"/>
              <a:t>a prescrição de medicamentos da farmácia popular para 100% dos </a:t>
            </a:r>
            <a:r>
              <a:rPr lang="pt-BR" sz="2400" dirty="0" smtClean="0"/>
              <a:t>hipertensos </a:t>
            </a:r>
            <a:r>
              <a:rPr lang="pt-BR" sz="2400" dirty="0"/>
              <a:t>e</a:t>
            </a:r>
            <a:r>
              <a:rPr lang="pt-BR" sz="2400" dirty="0" smtClean="0"/>
              <a:t> diabéticos.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/>
              <a:t>Realizar </a:t>
            </a:r>
            <a:r>
              <a:rPr lang="pt-BR" sz="2400" dirty="0"/>
              <a:t>avaliação da necessidade de atendimento odontológico em </a:t>
            </a:r>
            <a:endParaRPr lang="pt-B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/>
              <a:t>100% dos hipertensos e </a:t>
            </a:r>
            <a:r>
              <a:rPr lang="pt-BR" sz="2400" dirty="0"/>
              <a:t>d</a:t>
            </a:r>
            <a:r>
              <a:rPr lang="pt-BR" sz="2400" dirty="0" smtClean="0"/>
              <a:t>iabéticos.</a:t>
            </a:r>
            <a:endParaRPr lang="es-ES_tradnl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es-ES_tradnl" sz="2400" dirty="0"/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77" y="5081377"/>
            <a:ext cx="2105465" cy="16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7" y="1418110"/>
            <a:ext cx="10631061" cy="506457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Objetivo 3. Melhorar a adesão de hipertensos e/ou diabéticos ao </a:t>
            </a:r>
            <a:r>
              <a:rPr lang="pt-BR" b="1" dirty="0" smtClean="0"/>
              <a:t>programa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_tradn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Buscar </a:t>
            </a:r>
            <a:r>
              <a:rPr lang="pt-BR" dirty="0"/>
              <a:t>100% dos </a:t>
            </a:r>
            <a:r>
              <a:rPr lang="pt-BR" dirty="0" smtClean="0"/>
              <a:t>hipertensos e Diabéticos faltosos </a:t>
            </a:r>
            <a:r>
              <a:rPr lang="pt-BR" dirty="0"/>
              <a:t>às consultas na unidade de saúde conforme a periodicidade </a:t>
            </a:r>
            <a:r>
              <a:rPr lang="pt-BR" dirty="0" smtClean="0"/>
              <a:t>recomenda.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Objetivo 4. Melhorar o registro das </a:t>
            </a:r>
            <a:r>
              <a:rPr lang="pt-BR" b="1" dirty="0" smtClean="0"/>
              <a:t>informações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Manter ficha de acompanhamento de 100% dos </a:t>
            </a:r>
            <a:r>
              <a:rPr lang="pt-BR" dirty="0" smtClean="0"/>
              <a:t>hipertensos e diabéticos  </a:t>
            </a:r>
            <a:r>
              <a:rPr lang="pt-BR" dirty="0"/>
              <a:t>cadastrados na unidade de </a:t>
            </a:r>
            <a:r>
              <a:rPr lang="pt-BR" dirty="0" smtClean="0"/>
              <a:t>saúde.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Objetivo 5. Mapear hipertensos e diabéticos de risco para doença </a:t>
            </a:r>
            <a:r>
              <a:rPr lang="pt-BR" b="1" dirty="0" smtClean="0"/>
              <a:t>cardiovascular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Realizar estratificação do risco cardiovascular em 100% dos </a:t>
            </a:r>
            <a:r>
              <a:rPr lang="pt-BR" dirty="0" smtClean="0"/>
              <a:t>hipertensos     e </a:t>
            </a:r>
            <a:r>
              <a:rPr lang="pt-BR" dirty="0" err="1" smtClean="0"/>
              <a:t>e</a:t>
            </a:r>
            <a:r>
              <a:rPr lang="pt-BR" dirty="0" smtClean="0"/>
              <a:t> </a:t>
            </a:r>
            <a:r>
              <a:rPr lang="pt-BR" dirty="0" err="1" smtClean="0"/>
              <a:t>e</a:t>
            </a:r>
            <a:r>
              <a:rPr lang="pt-BR" dirty="0" smtClean="0"/>
              <a:t> diabéticos  </a:t>
            </a:r>
            <a:r>
              <a:rPr lang="pt-BR" dirty="0"/>
              <a:t>cadastrados na unidade de saúde</a:t>
            </a:r>
          </a:p>
          <a:p>
            <a:endParaRPr lang="es-ES_tradnl" sz="2400" dirty="0"/>
          </a:p>
          <a:p>
            <a:endParaRPr lang="es-ES_tradnl" sz="2400" dirty="0"/>
          </a:p>
          <a:p>
            <a:endParaRPr lang="pt-BR" sz="2400" dirty="0" smtClean="0"/>
          </a:p>
          <a:p>
            <a:endParaRPr lang="es-ES_tradnl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51" y="5176912"/>
            <a:ext cx="1800665" cy="143772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05219" y="142763"/>
            <a:ext cx="11177516" cy="1275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/>
              <a:t>Indicadores de qualidade que alcançaram 100% nos 3 meses da intervenção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182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1480" y="1562491"/>
            <a:ext cx="11351255" cy="5173577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6. Promover a saúde de hipertensos e diabéticos.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400" dirty="0" smtClean="0"/>
              <a:t>Garantir orientação nutricional sobre alimentação saudável a 100% dos hipertensos e Diabéticos 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400" dirty="0" smtClean="0"/>
              <a:t>Garantir </a:t>
            </a:r>
            <a:r>
              <a:rPr lang="pt-BR" sz="2400" dirty="0"/>
              <a:t>orientação em relação à prática regular de atividade física a 100% dos usuários </a:t>
            </a:r>
            <a:r>
              <a:rPr lang="pt-BR" sz="2400" dirty="0" smtClean="0"/>
              <a:t>hipertensos e diabéticos.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400" dirty="0" smtClean="0"/>
              <a:t>Garantir </a:t>
            </a:r>
            <a:r>
              <a:rPr lang="pt-BR" sz="2400" dirty="0"/>
              <a:t>orientação sobre os riscos do tabagismo a 100% dos usuários hipertensos</a:t>
            </a:r>
            <a:r>
              <a:rPr lang="pt-BR" sz="2400" dirty="0" smtClean="0"/>
              <a:t>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400" dirty="0" smtClean="0"/>
              <a:t>Garantir </a:t>
            </a:r>
            <a:r>
              <a:rPr lang="pt-BR" sz="2400" dirty="0"/>
              <a:t>orientação sobre higiene bucal a 100% dos usuários </a:t>
            </a:r>
            <a:endParaRPr lang="pt-BR" sz="2400" dirty="0" smtClean="0"/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400" dirty="0" smtClean="0"/>
              <a:t>hipertensos e diabéticos </a:t>
            </a:r>
            <a:endParaRPr lang="es-ES_tradnl" sz="2400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2400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2400" dirty="0" smtClean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_trad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5149616"/>
            <a:ext cx="1856095" cy="148198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05219" y="142763"/>
            <a:ext cx="11177516" cy="1275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/>
              <a:t>Indicadores de qualidade que alcançaram 100% nos 3 meses da intervenção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673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481" y="380499"/>
            <a:ext cx="9720072" cy="86621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Discussão </a:t>
            </a:r>
            <a:endParaRPr lang="pt-BR" sz="40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77824" y="1584961"/>
            <a:ext cx="10777728" cy="47670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11200" dirty="0" smtClean="0"/>
              <a:t>Foi importante para o </a:t>
            </a:r>
            <a:r>
              <a:rPr lang="pt-BR" sz="11200" b="1" dirty="0" smtClean="0"/>
              <a:t>serviço</a:t>
            </a:r>
            <a:r>
              <a:rPr lang="pt-BR" sz="11200" dirty="0" smtClean="0"/>
              <a:t>: melhorou a qualidade do </a:t>
            </a:r>
            <a:r>
              <a:rPr lang="pt-BR" sz="11200" dirty="0"/>
              <a:t>atendimento a</a:t>
            </a:r>
            <a:r>
              <a:rPr lang="pt-BR" sz="11200" dirty="0" smtClean="0"/>
              <a:t>os Hipertensos e Diabéticos; melhorou </a:t>
            </a:r>
            <a:r>
              <a:rPr lang="pt-BR" sz="11200" dirty="0"/>
              <a:t>os indicadores </a:t>
            </a:r>
            <a:r>
              <a:rPr lang="pt-BR" sz="11200" dirty="0" smtClean="0"/>
              <a:t>monitorados; </a:t>
            </a:r>
            <a:r>
              <a:rPr lang="pt-BR" sz="11200" dirty="0"/>
              <a:t>organizou o fluxo de atendimento </a:t>
            </a:r>
            <a:r>
              <a:rPr lang="pt-BR" sz="11200" dirty="0" smtClean="0"/>
              <a:t>do grupo priorizado; </a:t>
            </a:r>
            <a:r>
              <a:rPr lang="pt-BR" sz="11200" dirty="0"/>
              <a:t>melhorou o acolhimento, organizou os prontuários e registros </a:t>
            </a:r>
            <a:r>
              <a:rPr lang="pt-BR" sz="11200" dirty="0" smtClean="0"/>
              <a:t>dos usuários com doenças crônicas. </a:t>
            </a:r>
          </a:p>
          <a:p>
            <a:pPr marL="0" indent="0" algn="just">
              <a:buNone/>
            </a:pPr>
            <a:endParaRPr lang="pt-BR" sz="11200" dirty="0" smtClean="0"/>
          </a:p>
          <a:p>
            <a:pPr marL="0" indent="0" algn="just">
              <a:buNone/>
            </a:pPr>
            <a:r>
              <a:rPr lang="pt-BR" sz="11200" dirty="0" smtClean="0"/>
              <a:t>Foi importante para a </a:t>
            </a:r>
            <a:r>
              <a:rPr lang="pt-BR" sz="11200" b="1" dirty="0" smtClean="0"/>
              <a:t>equipe</a:t>
            </a:r>
            <a:r>
              <a:rPr lang="pt-BR" sz="11200" dirty="0" smtClean="0"/>
              <a:t>: qualificou o trabalhou, ampliou o conhecimento dos profissionais, integrou o trabalho da equipe; permitiu a troca de conhecimento com a comunidade.</a:t>
            </a:r>
            <a:endParaRPr lang="pt-BR" sz="6400" dirty="0"/>
          </a:p>
          <a:p>
            <a:pPr marL="0" indent="0" algn="just">
              <a:buNone/>
            </a:pPr>
            <a:endParaRPr lang="pt-BR" sz="11200" dirty="0" smtClean="0"/>
          </a:p>
          <a:p>
            <a:pPr marL="0" indent="0" algn="just">
              <a:buNone/>
            </a:pPr>
            <a:r>
              <a:rPr lang="pt-BR" sz="11200" dirty="0" smtClean="0"/>
              <a:t>Foi </a:t>
            </a:r>
            <a:r>
              <a:rPr lang="pt-BR" sz="11200" dirty="0"/>
              <a:t>importante para a </a:t>
            </a:r>
            <a:r>
              <a:rPr lang="pt-BR" sz="11200" b="1" dirty="0" smtClean="0"/>
              <a:t>comunidade</a:t>
            </a:r>
            <a:r>
              <a:rPr lang="pt-BR" sz="11200" dirty="0" smtClean="0"/>
              <a:t>: Melhoria do vínculo equipe-comunidade; melhorou o acolhimento do usuário; facilitou o intercâmbio </a:t>
            </a:r>
            <a:r>
              <a:rPr lang="pt-BR" sz="11200" dirty="0"/>
              <a:t>com os grupos </a:t>
            </a:r>
            <a:r>
              <a:rPr lang="pt-BR" sz="11200" dirty="0" smtClean="0"/>
              <a:t>priorizados e </a:t>
            </a:r>
            <a:r>
              <a:rPr lang="pt-BR" sz="11200" dirty="0"/>
              <a:t>a realização das </a:t>
            </a:r>
            <a:r>
              <a:rPr lang="pt-BR" sz="11200" dirty="0" smtClean="0"/>
              <a:t>atividades educativas.</a:t>
            </a:r>
            <a:endParaRPr lang="pt-BR" sz="11200" dirty="0"/>
          </a:p>
        </p:txBody>
      </p:sp>
    </p:spTree>
    <p:extLst>
      <p:ext uri="{BB962C8B-B14F-4D97-AF65-F5344CB8AC3E}">
        <p14:creationId xmlns:p14="http://schemas.microsoft.com/office/powerpoint/2010/main" val="2126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6893" y="325909"/>
            <a:ext cx="9720072" cy="149961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Reflexões sobre o curso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4944" y="2286000"/>
            <a:ext cx="10049257" cy="40233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Melhorias em minha prática clínica;</a:t>
            </a:r>
          </a:p>
          <a:p>
            <a:r>
              <a:rPr lang="pt-BR" sz="2800" dirty="0" smtClean="0"/>
              <a:t>Importância das ações de promoção e prevenção;</a:t>
            </a:r>
          </a:p>
          <a:p>
            <a:r>
              <a:rPr lang="pt-BR" sz="2800" dirty="0" smtClean="0"/>
              <a:t>Vínculo com </a:t>
            </a:r>
            <a:r>
              <a:rPr lang="pt-BR" sz="2800" dirty="0"/>
              <a:t> </a:t>
            </a:r>
            <a:r>
              <a:rPr lang="pt-BR" sz="2800" dirty="0" smtClean="0"/>
              <a:t>os hipertensos, diabéticos </a:t>
            </a:r>
            <a:r>
              <a:rPr lang="pt-BR" sz="2800" dirty="0"/>
              <a:t> </a:t>
            </a:r>
            <a:r>
              <a:rPr lang="pt-BR" sz="2800" dirty="0" smtClean="0"/>
              <a:t>e comunidade;</a:t>
            </a:r>
          </a:p>
          <a:p>
            <a:r>
              <a:rPr lang="pt-BR" sz="2800" dirty="0" smtClean="0"/>
              <a:t>Estímulo para o trabalho continuar.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221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8019" y="189432"/>
            <a:ext cx="9720072" cy="149961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Agradecimentos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28801"/>
            <a:ext cx="10850193" cy="4728116"/>
          </a:xfrm>
        </p:spPr>
        <p:txBody>
          <a:bodyPr>
            <a:normAutofit fontScale="62500" lnSpcReduction="20000"/>
          </a:bodyPr>
          <a:lstStyle/>
          <a:p>
            <a:r>
              <a:rPr lang="pt-BR" sz="3800" dirty="0" smtClean="0"/>
              <a:t>À minha orientadora e amiga virtual Fernanda de Oliveira </a:t>
            </a:r>
            <a:r>
              <a:rPr lang="pt-BR" sz="3800" dirty="0" err="1" smtClean="0"/>
              <a:t>Meller</a:t>
            </a:r>
            <a:r>
              <a:rPr lang="pt-BR" sz="3800" dirty="0" smtClean="0"/>
              <a:t>, </a:t>
            </a:r>
            <a:r>
              <a:rPr lang="pt-BR" sz="3800" dirty="0"/>
              <a:t>por sua compressão, sua paciência, seu apoio e </a:t>
            </a:r>
            <a:r>
              <a:rPr lang="pt-BR" sz="3800" dirty="0" smtClean="0"/>
              <a:t>ajuda.</a:t>
            </a:r>
          </a:p>
          <a:p>
            <a:endParaRPr lang="pt-BR" sz="3800" dirty="0" smtClean="0"/>
          </a:p>
          <a:p>
            <a:r>
              <a:rPr lang="pt-BR" sz="3800" dirty="0" smtClean="0"/>
              <a:t>À </a:t>
            </a:r>
            <a:r>
              <a:rPr lang="pt-BR" sz="3800" dirty="0"/>
              <a:t>toda minha equipe de saúde que dia a dia trabalhamos juntos com muita dedicação e </a:t>
            </a:r>
            <a:r>
              <a:rPr lang="pt-BR" sz="3800" dirty="0" smtClean="0"/>
              <a:t>amor;</a:t>
            </a:r>
          </a:p>
          <a:p>
            <a:endParaRPr lang="pt-BR" sz="3800" dirty="0" smtClean="0"/>
          </a:p>
          <a:p>
            <a:r>
              <a:rPr lang="pt-BR" sz="3800" dirty="0" smtClean="0"/>
              <a:t>A  </a:t>
            </a:r>
            <a:r>
              <a:rPr lang="pt-BR" sz="3800" dirty="0"/>
              <a:t>meu tesouro mais querido: minha </a:t>
            </a:r>
            <a:r>
              <a:rPr lang="pt-BR" sz="3800" dirty="0" smtClean="0"/>
              <a:t>família, minha esposa, meus pais, minhas filhas, </a:t>
            </a:r>
            <a:r>
              <a:rPr lang="pt-BR" sz="3800" dirty="0"/>
              <a:t>que são a energia que impulsa cada latido </a:t>
            </a:r>
            <a:r>
              <a:rPr lang="pt-BR" sz="3800" dirty="0" smtClean="0"/>
              <a:t>do </a:t>
            </a:r>
            <a:r>
              <a:rPr lang="pt-BR" sz="3800" dirty="0"/>
              <a:t>meu coração.</a:t>
            </a:r>
            <a:endParaRPr lang="es-ES_tradnl" sz="3800" dirty="0"/>
          </a:p>
          <a:p>
            <a:r>
              <a:rPr lang="pt-BR" sz="3800" dirty="0"/>
              <a:t> </a:t>
            </a:r>
            <a:endParaRPr lang="es-ES_tradnl" sz="3800" dirty="0"/>
          </a:p>
          <a:p>
            <a:r>
              <a:rPr lang="pt-BR" sz="3800" dirty="0" smtClean="0"/>
              <a:t>À  </a:t>
            </a:r>
            <a:r>
              <a:rPr lang="pt-BR" sz="3800" dirty="0"/>
              <a:t>toda nossa população e a nosso povo que é a razão de nosso </a:t>
            </a:r>
            <a:r>
              <a:rPr lang="pt-BR" sz="3800" dirty="0" smtClean="0"/>
              <a:t>trabalho.</a:t>
            </a:r>
          </a:p>
          <a:p>
            <a:r>
              <a:rPr lang="pt-BR" sz="3800" dirty="0" smtClean="0"/>
              <a:t> </a:t>
            </a:r>
          </a:p>
          <a:p>
            <a:endParaRPr lang="pt-BR" sz="2800" dirty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2743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OBRIGADO</a:t>
            </a:r>
            <a:endParaRPr lang="pt-BR" sz="5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1" y="3681663"/>
            <a:ext cx="3104147" cy="25266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2" y="3681663"/>
            <a:ext cx="2947677" cy="25266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49" y="4827170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492" y="1562653"/>
            <a:ext cx="10740106" cy="54705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600" dirty="0" smtClean="0"/>
              <a:t> A </a:t>
            </a:r>
            <a:r>
              <a:rPr lang="pt-BR" sz="2600" dirty="0"/>
              <a:t>hipertensão afeta de </a:t>
            </a:r>
            <a:r>
              <a:rPr lang="pt-BR" sz="2600" dirty="0" smtClean="0"/>
              <a:t>11 a </a:t>
            </a:r>
            <a:r>
              <a:rPr lang="pt-BR" sz="2600" dirty="0"/>
              <a:t>20% da população adulta com mais </a:t>
            </a:r>
            <a:endParaRPr lang="pt-BR" sz="2600" dirty="0" smtClean="0"/>
          </a:p>
          <a:p>
            <a:pPr>
              <a:lnSpc>
                <a:spcPct val="100000"/>
              </a:lnSpc>
            </a:pPr>
            <a:r>
              <a:rPr lang="pt-BR" sz="2600" dirty="0" smtClean="0"/>
              <a:t>de </a:t>
            </a:r>
            <a:r>
              <a:rPr lang="pt-BR" sz="2600" dirty="0"/>
              <a:t>20 anos. </a:t>
            </a:r>
            <a:endParaRPr lang="pt-BR" sz="26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600" dirty="0"/>
              <a:t> </a:t>
            </a:r>
            <a:r>
              <a:rPr lang="pt-BR" sz="2600" dirty="0" smtClean="0"/>
              <a:t>Cerca </a:t>
            </a:r>
            <a:r>
              <a:rPr lang="pt-BR" sz="2600" dirty="0"/>
              <a:t>de 85% das pessoas com acidente vascular </a:t>
            </a:r>
            <a:r>
              <a:rPr lang="pt-BR" sz="2600" dirty="0" smtClean="0"/>
              <a:t>encefálico </a:t>
            </a:r>
            <a:r>
              <a:rPr lang="pt-BR" sz="2600" dirty="0"/>
              <a:t>e 40% das vítimas de infarto do miocárdio apresentam </a:t>
            </a:r>
            <a:r>
              <a:rPr lang="pt-BR" sz="2600" dirty="0" smtClean="0"/>
              <a:t>hipertensão </a:t>
            </a:r>
            <a:r>
              <a:rPr lang="pt-BR" sz="2600" dirty="0"/>
              <a:t>associada. </a:t>
            </a:r>
            <a:endParaRPr lang="pt-BR" sz="26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600" dirty="0"/>
              <a:t> </a:t>
            </a:r>
            <a:r>
              <a:rPr lang="pt-BR" sz="2600" dirty="0" smtClean="0"/>
              <a:t>O </a:t>
            </a:r>
            <a:r>
              <a:rPr lang="pt-BR" sz="2600" dirty="0"/>
              <a:t>diabetes atinge a mulher grávida e </a:t>
            </a:r>
            <a:r>
              <a:rPr lang="pt-BR" sz="2600" dirty="0" smtClean="0"/>
              <a:t>todas </a:t>
            </a:r>
            <a:r>
              <a:rPr lang="pt-BR" sz="2600" dirty="0"/>
              <a:t>as faixas etárias, sem qualquer distinção de raça, sexo ou </a:t>
            </a:r>
            <a:r>
              <a:rPr lang="pt-BR" sz="2600" dirty="0" smtClean="0"/>
              <a:t>condições </a:t>
            </a:r>
            <a:r>
              <a:rPr lang="pt-BR" sz="2600" dirty="0"/>
              <a:t>socioeconômicas. Na população adulta, sua prevalência </a:t>
            </a:r>
            <a:r>
              <a:rPr lang="pt-BR" sz="2600" dirty="0" smtClean="0"/>
              <a:t>é </a:t>
            </a:r>
            <a:r>
              <a:rPr lang="pt-BR" sz="2600" dirty="0"/>
              <a:t>de 7,6%. </a:t>
            </a:r>
            <a:endParaRPr lang="pt-BR" sz="26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600" dirty="0"/>
              <a:t> </a:t>
            </a:r>
            <a:r>
              <a:rPr lang="pt-BR" sz="2600" dirty="0" smtClean="0"/>
              <a:t>Estas </a:t>
            </a:r>
            <a:r>
              <a:rPr lang="pt-BR" sz="2600" dirty="0"/>
              <a:t>doenças levam, com frequência, à invalidez </a:t>
            </a:r>
            <a:r>
              <a:rPr lang="pt-BR" sz="2600" dirty="0" smtClean="0"/>
              <a:t>parcial </a:t>
            </a:r>
            <a:r>
              <a:rPr lang="pt-BR" sz="2600" dirty="0"/>
              <a:t>ou total do indivíduo, com graves repercussões </a:t>
            </a:r>
            <a:r>
              <a:rPr lang="pt-BR" sz="2600" dirty="0" smtClean="0"/>
              <a:t>para o  usuário, sua </a:t>
            </a:r>
            <a:r>
              <a:rPr lang="pt-BR" sz="2600" dirty="0"/>
              <a:t>família </a:t>
            </a:r>
            <a:r>
              <a:rPr lang="pt-BR" sz="2600" dirty="0" smtClean="0"/>
              <a:t>e sociedade.</a:t>
            </a:r>
            <a:endParaRPr lang="es-ES_tradnl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98" y="186228"/>
            <a:ext cx="1696872" cy="144403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57449" y="18622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4000" b="1" smtClean="0">
                <a:solidFill>
                  <a:schemeClr val="bg1"/>
                </a:solidFill>
              </a:rPr>
              <a:t/>
            </a:r>
            <a:br>
              <a:rPr lang="pt-BR" sz="4000" b="1" smtClean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92675" y="21344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Caraúbas </a:t>
            </a:r>
            <a:endParaRPr lang="pt-BR" sz="40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53818" y="1358119"/>
            <a:ext cx="10912183" cy="49305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600" dirty="0" smtClean="0"/>
              <a:t> O </a:t>
            </a:r>
            <a:r>
              <a:rPr lang="pt-BR" sz="2600" dirty="0"/>
              <a:t>município de </a:t>
            </a:r>
            <a:r>
              <a:rPr lang="pt-BR" sz="2600" dirty="0" smtClean="0"/>
              <a:t>Caraúbas  está situado na Mesorregião </a:t>
            </a:r>
            <a:r>
              <a:rPr lang="pt-BR" sz="2600" dirty="0"/>
              <a:t>Oeste Potiguar do </a:t>
            </a:r>
            <a:r>
              <a:rPr lang="pt-BR" sz="2600" dirty="0" smtClean="0"/>
              <a:t>estado </a:t>
            </a:r>
            <a:r>
              <a:rPr lang="pt-BR" sz="2600" dirty="0"/>
              <a:t>do Rio Grande do </a:t>
            </a:r>
            <a:r>
              <a:rPr lang="pt-BR" sz="2600" dirty="0" smtClean="0"/>
              <a:t>Norte</a:t>
            </a:r>
            <a:r>
              <a:rPr lang="pt-BR" sz="2600" dirty="0">
                <a:cs typeface="Arial" panose="020B0604020202020204" pitchFamily="34" charset="0"/>
              </a:rPr>
              <a:t>.</a:t>
            </a:r>
            <a:endParaRPr lang="pt-BR" sz="2600" dirty="0" smtClean="0"/>
          </a:p>
          <a:p>
            <a:pPr marL="0" indent="0">
              <a:buNone/>
            </a:pPr>
            <a:endParaRPr lang="pt-BR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 smtClean="0"/>
              <a:t> A </a:t>
            </a:r>
            <a:r>
              <a:rPr lang="pt-BR" sz="2600" dirty="0"/>
              <a:t>área do nosso município é de </a:t>
            </a:r>
            <a:r>
              <a:rPr lang="pt-BR" sz="2600" dirty="0" smtClean="0"/>
              <a:t>1.095 </a:t>
            </a:r>
            <a:r>
              <a:rPr lang="pt-BR" sz="2600" dirty="0"/>
              <a:t>km</a:t>
            </a:r>
            <a:r>
              <a:rPr lang="pt-BR" sz="2600" baseline="30000" dirty="0"/>
              <a:t>2</a:t>
            </a:r>
            <a:r>
              <a:rPr lang="pt-BR" sz="2600" dirty="0"/>
              <a:t> </a:t>
            </a:r>
            <a:r>
              <a:rPr lang="pt-BR" sz="2600" dirty="0" smtClean="0"/>
              <a:t>;</a:t>
            </a:r>
            <a:r>
              <a:rPr lang="pt-BR" sz="2600" dirty="0"/>
              <a:t> sendo 14 km</a:t>
            </a:r>
            <a:r>
              <a:rPr lang="pt-BR" sz="2600" baseline="30000" dirty="0"/>
              <a:t>2</a:t>
            </a:r>
            <a:r>
              <a:rPr lang="pt-BR" sz="2600" dirty="0"/>
              <a:t> na zona urbana e </a:t>
            </a:r>
            <a:r>
              <a:rPr lang="pt-BR" sz="2600" dirty="0" smtClean="0"/>
              <a:t>1.081 </a:t>
            </a:r>
            <a:r>
              <a:rPr lang="pt-BR" sz="2600" dirty="0"/>
              <a:t>Km</a:t>
            </a:r>
            <a:r>
              <a:rPr lang="pt-BR" sz="2600" baseline="30000" dirty="0"/>
              <a:t>2</a:t>
            </a:r>
            <a:r>
              <a:rPr lang="pt-BR" sz="2600" dirty="0"/>
              <a:t> na zona rural. </a:t>
            </a:r>
            <a:endParaRPr lang="pt-BR" sz="2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600" dirty="0" smtClean="0"/>
              <a:t> A </a:t>
            </a:r>
            <a:r>
              <a:rPr lang="pt-BR" sz="2600" dirty="0"/>
              <a:t>densidade demográfica é de </a:t>
            </a:r>
            <a:r>
              <a:rPr lang="pt-BR" sz="2600" dirty="0" smtClean="0"/>
              <a:t>19,86hab./km²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600" dirty="0" smtClean="0"/>
              <a:t> sendo o total da população de 21.750 habitantes </a:t>
            </a:r>
            <a:r>
              <a:rPr lang="pt-BR" sz="2600" dirty="0"/>
              <a:t>predominando a população rural.</a:t>
            </a:r>
            <a:endParaRPr lang="pt-BR" sz="2600" dirty="0" smtClean="0"/>
          </a:p>
          <a:p>
            <a:endParaRPr lang="pt-BR" sz="2800" dirty="0" smtClean="0"/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65" y="5073806"/>
            <a:ext cx="2679510" cy="16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08660" y="914400"/>
            <a:ext cx="10984230" cy="6252210"/>
          </a:xfrm>
        </p:spPr>
        <p:txBody>
          <a:bodyPr>
            <a:normAutofit/>
          </a:bodyPr>
          <a:lstStyle/>
          <a:p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b="1" dirty="0" smtClean="0">
                <a:cs typeface="Arial" panose="020B0604020202020204" pitchFamily="34" charset="0"/>
              </a:rPr>
              <a:t>Redes de serviços:   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01 Hospital Regional (Estatal)                                   01 NASF</a:t>
            </a:r>
          </a:p>
          <a:p>
            <a:endParaRPr lang="pt-BR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11 UBS: 7 com ESF e 4 Tradicionais                         01 Policlínica</a:t>
            </a:r>
          </a:p>
          <a:p>
            <a:pPr marL="0" indent="0">
              <a:buNone/>
            </a:pPr>
            <a:r>
              <a:rPr lang="pt-BR" sz="2400" dirty="0">
                <a:cs typeface="Arial" panose="020B0604020202020204" pitchFamily="34" charset="0"/>
              </a:rPr>
              <a:t>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02 Centros </a:t>
            </a:r>
            <a:r>
              <a:rPr lang="pt-BR" sz="2400" dirty="0">
                <a:cs typeface="Arial" panose="020B0604020202020204" pitchFamily="34" charset="0"/>
              </a:rPr>
              <a:t>de Análise </a:t>
            </a:r>
            <a:r>
              <a:rPr lang="pt-BR" sz="2400" dirty="0" smtClean="0">
                <a:cs typeface="Arial" panose="020B0604020202020204" pitchFamily="34" charset="0"/>
              </a:rPr>
              <a:t>Clínica                                    01 CAPS 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03 </a:t>
            </a:r>
            <a:r>
              <a:rPr lang="pt-BR" sz="2400" dirty="0">
                <a:cs typeface="Arial" panose="020B0604020202020204" pitchFamily="34" charset="0"/>
              </a:rPr>
              <a:t>Gabinetes Odontológicos </a:t>
            </a:r>
            <a:r>
              <a:rPr lang="pt-BR" sz="2400" dirty="0" smtClean="0">
                <a:cs typeface="Arial" panose="020B0604020202020204" pitchFamily="34" charset="0"/>
              </a:rPr>
              <a:t>privados                       01 CEO 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30 </a:t>
            </a:r>
            <a:r>
              <a:rPr lang="pt-BR" sz="2400" dirty="0">
                <a:cs typeface="Arial" panose="020B0604020202020204" pitchFamily="34" charset="0"/>
              </a:rPr>
              <a:t>pontos de </a:t>
            </a:r>
            <a:r>
              <a:rPr lang="pt-BR" sz="2400" dirty="0" smtClean="0">
                <a:cs typeface="Arial" panose="020B0604020202020204" pitchFamily="34" charset="0"/>
              </a:rPr>
              <a:t>atendimento rurais                                </a:t>
            </a:r>
            <a:r>
              <a:rPr lang="pt-BR" sz="2400" dirty="0">
                <a:cs typeface="Arial" panose="020B0604020202020204" pitchFamily="34" charset="0"/>
              </a:rPr>
              <a:t>01  Clínica de fisioterapia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592675" y="21344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/>
              <a:t>Caraúbas 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0530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5621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6528471" y="1436531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-14097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460375" y="-12573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82311" y="17640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UBS ALTO SÃO SEVERINO </a:t>
            </a:r>
            <a:endParaRPr lang="pt-BR" sz="40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789559" y="1436531"/>
            <a:ext cx="11234119" cy="36064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cs typeface="Arial" panose="020B0604020202020204" pitchFamily="34" charset="0"/>
              </a:rPr>
              <a:t>01 ESF (um médico, três técnicas de enfermagem, uma  enfermeira).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cs typeface="Arial" panose="020B0604020202020204" pitchFamily="34" charset="0"/>
              </a:rPr>
              <a:t>Não apresenta equipe de saúde bucal.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cs typeface="Arial" panose="020B0604020202020204" pitchFamily="34" charset="0"/>
              </a:rPr>
              <a:t>Uma recepcionista, uma auxiliar de limpeza,</a:t>
            </a:r>
            <a:r>
              <a:rPr lang="pt-BR" sz="2800" dirty="0"/>
              <a:t> 12 </a:t>
            </a:r>
            <a:r>
              <a:rPr lang="pt-BR" sz="2800" dirty="0" smtClean="0"/>
              <a:t>ACS</a:t>
            </a:r>
            <a:r>
              <a:rPr lang="pt-BR" sz="2800" dirty="0">
                <a:cs typeface="Arial" panose="020B0604020202020204" pitchFamily="34" charset="0"/>
              </a:rPr>
              <a:t>.</a:t>
            </a:r>
            <a:endParaRPr lang="pt-BR" sz="28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cs typeface="Arial" panose="020B0604020202020204" pitchFamily="34" charset="0"/>
              </a:rPr>
              <a:t> Aproximadamente </a:t>
            </a:r>
            <a:r>
              <a:rPr lang="pt-BR" sz="2800" dirty="0">
                <a:cs typeface="Arial" panose="020B0604020202020204" pitchFamily="34" charset="0"/>
              </a:rPr>
              <a:t>3</a:t>
            </a:r>
            <a:r>
              <a:rPr lang="pt-BR" sz="2800" dirty="0" smtClean="0">
                <a:cs typeface="Arial" panose="020B0604020202020204" pitchFamily="34" charset="0"/>
              </a:rPr>
              <a:t>.000 usuários na UBS, sendo 2.640 usuários na área de abrangência da equipe.</a:t>
            </a:r>
          </a:p>
          <a:p>
            <a:endParaRPr lang="pt-BR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5" y="4308651"/>
            <a:ext cx="3334059" cy="23818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05" y="4308651"/>
            <a:ext cx="3334059" cy="23818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1" y="4308651"/>
            <a:ext cx="3334059" cy="24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01" y="482442"/>
            <a:ext cx="10126573" cy="1280890"/>
          </a:xfrm>
        </p:spPr>
        <p:txBody>
          <a:bodyPr/>
          <a:lstStyle/>
          <a:p>
            <a:pPr algn="ctr"/>
            <a:r>
              <a:rPr lang="pt-BR" sz="4000" b="1" dirty="0" smtClean="0"/>
              <a:t>UBS alto são Severino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127" y="2133600"/>
            <a:ext cx="11354873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na estrutura física;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ineficiente;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conhecimento sobre os indicadores das ações programáticas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com disponibilidade de insumos. </a:t>
            </a:r>
          </a:p>
        </p:txBody>
      </p:sp>
    </p:spTree>
    <p:extLst>
      <p:ext uri="{BB962C8B-B14F-4D97-AF65-F5344CB8AC3E}">
        <p14:creationId xmlns:p14="http://schemas.microsoft.com/office/powerpoint/2010/main" val="29329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842" y="3278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Ação programática antes da intervenção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69" y="1771963"/>
            <a:ext cx="11565228" cy="44106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cs typeface="Arial" panose="020B0604020202020204" pitchFamily="34" charset="0"/>
              </a:rPr>
              <a:t>Não realização de palestras para  os usuários  de Hipertensão e Diabetes mellitus;  </a:t>
            </a:r>
            <a:endParaRPr lang="pt-BR" sz="2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- Agendamento por livre procura sem priorização de atenção;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- Falta de conhecimentos sobre os indicadores da atenção dos grupos priorizados;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- Problemas na organização dos registros dos hipertensos e diabéticos;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cs typeface="Arial" panose="020B0604020202020204" pitchFamily="34" charset="0"/>
              </a:rPr>
              <a:t>- Equipe sem informação do funcionamento do serviço.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26" y="2892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800" b="1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5632" y="1905000"/>
            <a:ext cx="10642693" cy="3938987"/>
          </a:xfrm>
        </p:spPr>
        <p:txBody>
          <a:bodyPr>
            <a:noAutofit/>
          </a:bodyPr>
          <a:lstStyle/>
          <a:p>
            <a:r>
              <a:rPr lang="pt-BR" sz="3200" dirty="0"/>
              <a:t>Melhorar a atenção à saúde dos usuários com HAS e/ou DM na UBS do Alto São Severino, em Caraúbas, Rio Grande do Norte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1" y="3960219"/>
            <a:ext cx="2286642" cy="23907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59" y="3960219"/>
            <a:ext cx="2185420" cy="23907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50" y="3960218"/>
            <a:ext cx="2619375" cy="23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1541</TotalTime>
  <Words>1342</Words>
  <Application>Microsoft Office PowerPoint</Application>
  <PresentationFormat>Personalizar</PresentationFormat>
  <Paragraphs>153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Integral</vt:lpstr>
      <vt:lpstr>Apresentação do PowerPoint</vt:lpstr>
      <vt:lpstr>Introdução </vt:lpstr>
      <vt:lpstr>Apresentação do PowerPoint</vt:lpstr>
      <vt:lpstr>Caraúbas </vt:lpstr>
      <vt:lpstr>Apresentação do PowerPoint</vt:lpstr>
      <vt:lpstr>UBS ALTO SÃO SEVERINO </vt:lpstr>
      <vt:lpstr>UBS alto são Severino </vt:lpstr>
      <vt:lpstr>Ação programática antes da intervenção</vt:lpstr>
      <vt:lpstr>Objetivo GERAL</vt:lpstr>
      <vt:lpstr> Objetivos Específicos</vt:lpstr>
      <vt:lpstr>METODOLOGIA </vt:lpstr>
      <vt:lpstr>Ações de atendimento clínico</vt:lpstr>
      <vt:lpstr>Ações clínicas</vt:lpstr>
      <vt:lpstr>Capacitação da equipe e reunião com gestor</vt:lpstr>
      <vt:lpstr>Ações de prevenção e promoção de saúde </vt:lpstr>
      <vt:lpstr>Objetivos, metas e resultados</vt:lpstr>
      <vt:lpstr>Objetivo 1. Ampliar a cobertura a hipertensos e/ou diabéticos META: Cadastrar 80% dos usuários hipertensos da área de abrangência no Programa de Atenção à Hipertensão Arterial</vt:lpstr>
      <vt:lpstr>Objetivo 1. Ampliar a cobertura a hipertensos e/ou diabéticos  meta: Cadastrar 80% dos usuários Diabéticos da área de abrangência no Programa de Atenção à Diabetes Mellitus</vt:lpstr>
      <vt:lpstr>Objetivo 2. Melhorar a qualidade da atenção a hipertensos e/ou diabéticos META: Garantir a 100% dos hipertensos a realização de exames complementares em dia de acordo com o protocolo</vt:lpstr>
      <vt:lpstr>Objetivo 2. Melhorar a qualidade da atenção a hipertensos e/ou diabéticos  meta: Garantir a 100% dos Diabéticos a realização de exames complementares em dia de acordo com O PROTOCOLO</vt:lpstr>
      <vt:lpstr>Indicadores de qualidade que alcançaram 100% nos 3 meses da intervenção</vt:lpstr>
      <vt:lpstr>Apresentação do PowerPoint</vt:lpstr>
      <vt:lpstr>Apresentação do PowerPoint</vt:lpstr>
      <vt:lpstr>Discussão </vt:lpstr>
      <vt:lpstr>Reflexões sobre o curso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xiovery Hernandez</dc:creator>
  <cp:lastModifiedBy>Manassés Braga</cp:lastModifiedBy>
  <cp:revision>206</cp:revision>
  <dcterms:created xsi:type="dcterms:W3CDTF">2014-03-20T23:33:59Z</dcterms:created>
  <dcterms:modified xsi:type="dcterms:W3CDTF">2016-03-29T14:41:08Z</dcterms:modified>
</cp:coreProperties>
</file>